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75"/>
  </p:notesMasterIdLst>
  <p:handoutMasterIdLst>
    <p:handoutMasterId r:id="rId76"/>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7" r:id="rId15"/>
    <p:sldId id="296" r:id="rId16"/>
    <p:sldId id="860" r:id="rId17"/>
    <p:sldId id="309" r:id="rId18"/>
    <p:sldId id="306" r:id="rId19"/>
    <p:sldId id="861" r:id="rId20"/>
    <p:sldId id="419" r:id="rId21"/>
    <p:sldId id="863" r:id="rId22"/>
    <p:sldId id="912" r:id="rId23"/>
    <p:sldId id="914" r:id="rId24"/>
    <p:sldId id="915" r:id="rId25"/>
    <p:sldId id="913" r:id="rId26"/>
    <p:sldId id="864" r:id="rId27"/>
    <p:sldId id="875" r:id="rId28"/>
    <p:sldId id="862" r:id="rId29"/>
    <p:sldId id="887" r:id="rId30"/>
    <p:sldId id="88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00" r:id="rId44"/>
    <p:sldId id="897" r:id="rId45"/>
    <p:sldId id="890" r:id="rId46"/>
    <p:sldId id="889" r:id="rId47"/>
    <p:sldId id="898" r:id="rId48"/>
    <p:sldId id="896" r:id="rId49"/>
    <p:sldId id="891" r:id="rId50"/>
    <p:sldId id="902" r:id="rId51"/>
    <p:sldId id="901" r:id="rId52"/>
    <p:sldId id="892" r:id="rId53"/>
    <p:sldId id="903" r:id="rId54"/>
    <p:sldId id="905" r:id="rId55"/>
    <p:sldId id="867" r:id="rId56"/>
    <p:sldId id="907" r:id="rId57"/>
    <p:sldId id="868" r:id="rId58"/>
    <p:sldId id="906" r:id="rId59"/>
    <p:sldId id="904" r:id="rId60"/>
    <p:sldId id="870" r:id="rId61"/>
    <p:sldId id="871" r:id="rId62"/>
    <p:sldId id="908" r:id="rId63"/>
    <p:sldId id="909" r:id="rId64"/>
    <p:sldId id="872" r:id="rId65"/>
    <p:sldId id="873" r:id="rId66"/>
    <p:sldId id="910" r:id="rId67"/>
    <p:sldId id="911" r:id="rId68"/>
    <p:sldId id="865" r:id="rId69"/>
    <p:sldId id="414" r:id="rId70"/>
    <p:sldId id="866" r:id="rId71"/>
    <p:sldId id="869" r:id="rId72"/>
    <p:sldId id="402" r:id="rId73"/>
    <p:sldId id="403" r:id="rId7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0D3E"/>
    <a:srgbClr val="23A3FF"/>
    <a:srgbClr val="FFFFFF"/>
    <a:srgbClr val="1C5D9C"/>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02" autoAdjust="0"/>
    <p:restoredTop sz="94433" autoAdjust="0"/>
  </p:normalViewPr>
  <p:slideViewPr>
    <p:cSldViewPr snapToGrid="0">
      <p:cViewPr>
        <p:scale>
          <a:sx n="110" d="100"/>
          <a:sy n="110" d="100"/>
        </p:scale>
        <p:origin x="-64" y="160"/>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9/11/20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9/11/20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46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 Id="rId4" Type="http://schemas.openxmlformats.org/officeDocument/2006/relationships/image" Target="../media/image18.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hesim-dev.github.io/ispor-short-course/articles/probabilistic-sensitivity-analysis.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hesim-dev.github.io/ispor-short-course/articles/....html" TargetMode="External"/><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hesim-dev.github.io/ispor-short-course/articles/partitioned-survival-model-simple.html"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hesim-dev.github.io/ispor-short-course/articles/individual-paient-simulation.html"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hesim-dev.github.io/ispor-short-course/articles/decision-analysis.html" TargetMode="External"/><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
        <p:nvSpPr>
          <p:cNvPr id="6" name="Slide Number Placeholder 3">
            <a:extLst>
              <a:ext uri="{FF2B5EF4-FFF2-40B4-BE49-F238E27FC236}">
                <a16:creationId xmlns:a16="http://schemas.microsoft.com/office/drawing/2014/main" id="{3387B24C-3397-B747-B04A-1931AC959F1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
        <p:nvSpPr>
          <p:cNvPr id="4" name="Slide Number Placeholder 3">
            <a:extLst>
              <a:ext uri="{FF2B5EF4-FFF2-40B4-BE49-F238E27FC236}">
                <a16:creationId xmlns:a16="http://schemas.microsoft.com/office/drawing/2014/main" id="{9B96498A-CD3E-1D48-89BF-835136579EE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
        <p:nvSpPr>
          <p:cNvPr id="4" name="Slide Number Placeholder 3">
            <a:extLst>
              <a:ext uri="{FF2B5EF4-FFF2-40B4-BE49-F238E27FC236}">
                <a16:creationId xmlns:a16="http://schemas.microsoft.com/office/drawing/2014/main" id="{94068012-20D4-B84D-B423-FDA2866E757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2615277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
        <p:nvSpPr>
          <p:cNvPr id="4" name="Slide Number Placeholder 3">
            <a:extLst>
              <a:ext uri="{FF2B5EF4-FFF2-40B4-BE49-F238E27FC236}">
                <a16:creationId xmlns:a16="http://schemas.microsoft.com/office/drawing/2014/main" id="{79E782C8-759B-9447-896C-E6AE14BD547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19</a:t>
            </a:fld>
            <a:endParaRPr lang="en-US"/>
          </a:p>
        </p:txBody>
      </p:sp>
    </p:spTree>
    <p:extLst>
      <p:ext uri="{BB962C8B-B14F-4D97-AF65-F5344CB8AC3E}">
        <p14:creationId xmlns:p14="http://schemas.microsoft.com/office/powerpoint/2010/main" val="41508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24</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966481734"/>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Model output with Excel</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782489884"/>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b="1" u="none" strike="noStrike">
                          <a:effectLst/>
                        </a:rPr>
                        <a:t>MONOTHERAPY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 </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b="1" u="none" strike="noStrike">
                          <a:effectLst/>
                        </a:rPr>
                        <a:t>COMBINATION THERAPY</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Life</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Years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b="1" u="none" strike="noStrike">
                          <a:effectLst/>
                        </a:rPr>
                        <a:t>Costs</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0">
                <a:tc>
                  <a:txBody>
                    <a:bodyPr/>
                    <a:lstStyle/>
                    <a:p>
                      <a:pPr algn="l" fontAlgn="b"/>
                      <a:r>
                        <a:rPr lang="en-US" sz="800" b="1" u="none" strike="noStrike">
                          <a:effectLst/>
                        </a:rPr>
                        <a:t>Year</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A</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B</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a:effectLst/>
                        </a:rPr>
                        <a:t>no disc</a:t>
                      </a:r>
                      <a:endParaRPr lang="en-US" sz="800" b="1"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u="none" strike="noStrike" dirty="0">
                          <a:effectLst/>
                        </a:rPr>
                        <a:t>disc</a:t>
                      </a:r>
                      <a:endParaRPr lang="en-US" sz="800" b="1"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6,913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
        <p:nvSpPr>
          <p:cNvPr id="4" name="Slide Number Placeholder 3">
            <a:extLst>
              <a:ext uri="{FF2B5EF4-FFF2-40B4-BE49-F238E27FC236}">
                <a16:creationId xmlns:a16="http://schemas.microsoft.com/office/drawing/2014/main" id="{08917D35-4468-8D4B-8397-B29278D033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Tree>
    <p:extLst>
      <p:ext uri="{BB962C8B-B14F-4D97-AF65-F5344CB8AC3E}">
        <p14:creationId xmlns:p14="http://schemas.microsoft.com/office/powerpoint/2010/main" val="1080778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Model calculations with Excel</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
        <p:nvSpPr>
          <p:cNvPr id="4" name="Slide Number Placeholder 3">
            <a:extLst>
              <a:ext uri="{FF2B5EF4-FFF2-40B4-BE49-F238E27FC236}">
                <a16:creationId xmlns:a16="http://schemas.microsoft.com/office/drawing/2014/main" id="{1334BCC6-93D7-7845-85FF-CAF9F3FC9C0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Tree>
    <p:extLst>
      <p:ext uri="{BB962C8B-B14F-4D97-AF65-F5344CB8AC3E}">
        <p14:creationId xmlns:p14="http://schemas.microsoft.com/office/powerpoint/2010/main" val="798185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.006 		# constant probability of dying when Sick</a:t>
            </a:r>
          </a:p>
          <a:p>
            <a:r>
              <a:rPr lang="en-US" sz="1100" dirty="0">
                <a:latin typeface="Lucida Console" panose="020B0609040504020204" pitchFamily="49" charset="0"/>
              </a:rPr>
              <a:t>p_s2d &lt;- .02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1954381"/>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p_soc</a:t>
            </a:r>
            <a:r>
              <a:rPr lang="en-US" sz="1100" dirty="0">
                <a:latin typeface="Lucida Console" panose="020B0609040504020204" pitchFamily="49" charset="0"/>
              </a:rPr>
              <a:t> &lt;-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748144"/>
            <a:ext cx="7952289" cy="297004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apply_rr</a:t>
            </a:r>
            <a:r>
              <a:rPr lang="en-US" sz="1100" dirty="0">
                <a:latin typeface="Lucida Console" panose="020B0609040504020204" pitchFamily="49" charset="0"/>
              </a:rPr>
              <a:t> &lt;-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p_new</a:t>
            </a:r>
            <a:r>
              <a:rPr lang="en-US" sz="1100" dirty="0">
                <a:latin typeface="Lucida Console" panose="020B0609040504020204" pitchFamily="49" charset="0"/>
              </a:rPr>
              <a:t> &lt;- </a:t>
            </a:r>
            <a:r>
              <a:rPr lang="en-US" sz="1100" dirty="0" err="1">
                <a:latin typeface="Lucida Console" panose="020B0609040504020204" pitchFamily="49" charset="0"/>
              </a:rPr>
              <a:t>apply_rr</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3940462"/>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utility &lt;- c(1, .075, 0.5, 0)</a:t>
            </a:r>
          </a:p>
          <a:p>
            <a:r>
              <a:rPr lang="en-US" sz="1100" dirty="0" err="1">
                <a:latin typeface="Lucida Console" panose="020B0609040504020204" pitchFamily="49" charset="0"/>
              </a:rPr>
              <a:t>costs_medical</a:t>
            </a:r>
            <a:r>
              <a:rPr lang="en-US" sz="1100" dirty="0">
                <a:latin typeface="Lucida Console" panose="020B0609040504020204" pitchFamily="49" charset="0"/>
              </a:rPr>
              <a:t> &lt;- c(2000, 4000, 15000, 0)</a:t>
            </a:r>
          </a:p>
          <a:p>
            <a:r>
              <a:rPr lang="en-US" sz="1100" dirty="0" err="1">
                <a:latin typeface="Lucida Console" panose="020B0609040504020204" pitchFamily="49" charset="0"/>
              </a:rPr>
              <a:t>costs_treat_soc</a:t>
            </a:r>
            <a:r>
              <a:rPr lang="en-US" sz="1100" dirty="0">
                <a:latin typeface="Lucida Console" panose="020B0609040504020204" pitchFamily="49" charset="0"/>
              </a:rPr>
              <a:t> &lt;- c(rep(2000, 3), 0)</a:t>
            </a:r>
          </a:p>
          <a:p>
            <a:r>
              <a:rPr lang="en-US" sz="1100" dirty="0" err="1">
                <a:latin typeface="Lucida Console" panose="020B0609040504020204" pitchFamily="49" charset="0"/>
              </a:rPr>
              <a:t>costs_treat_new</a:t>
            </a:r>
            <a:r>
              <a:rPr lang="en-US" sz="1100" dirty="0">
                <a:latin typeface="Lucida Console" panose="020B0609040504020204" pitchFamily="49" charset="0"/>
              </a:rPr>
              <a:t> &lt;-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335518"/>
            <a:ext cx="8860453" cy="246221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sim_markov_chain</a:t>
            </a:r>
            <a:r>
              <a:rPr lang="en-US" sz="1100" dirty="0">
                <a:latin typeface="Lucida Console" panose="020B0609040504020204" pitchFamily="49" charset="0"/>
              </a:rPr>
              <a:t> &lt;-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b="1" dirty="0">
                <a:latin typeface="Lucida Console" panose="020B0609040504020204" pitchFamily="49" charset="0"/>
              </a:rPr>
              <a:t>for (t in 1:n_cycles){                      # Simulating state vectors at each cycle with for loop</a:t>
            </a:r>
          </a:p>
          <a:p>
            <a:r>
              <a:rPr lang="en-US" sz="1100" b="1" dirty="0">
                <a:latin typeface="Lucida Console" panose="020B0609040504020204" pitchFamily="49" charset="0"/>
              </a:rPr>
              <a:t>    x[t + 1, ] &lt;- x[t, ] %*% p</a:t>
            </a:r>
          </a:p>
          <a:p>
            <a:r>
              <a:rPr lang="en-US" sz="1100" b="1"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BF39260-78D3-E647-AF46-13EA2F8FFC1F}"/>
              </a:ext>
            </a:extLst>
          </p:cNvPr>
          <p:cNvSpPr/>
          <p:nvPr/>
        </p:nvSpPr>
        <p:spPr>
          <a:xfrm>
            <a:off x="125534" y="4310976"/>
            <a:ext cx="4572000" cy="430887"/>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 &lt;- </a:t>
            </a:r>
            <a:r>
              <a:rPr lang="en-US" sz="1100"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latin typeface="Lucida Console" panose="020B0609040504020204" pitchFamily="49" charset="0"/>
              </a:rPr>
              <a:t>x_init</a:t>
            </a:r>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a:t>
            </a:r>
          </a:p>
          <a:p>
            <a:r>
              <a:rPr lang="en-US" sz="1100" dirty="0" err="1">
                <a:latin typeface="Lucida Console" panose="020B0609040504020204" pitchFamily="49" charset="0"/>
              </a:rPr>
              <a:t>x_new</a:t>
            </a:r>
            <a:r>
              <a:rPr lang="en-US" sz="1100" dirty="0">
                <a:latin typeface="Lucida Console" panose="020B0609040504020204" pitchFamily="49" charset="0"/>
              </a:rPr>
              <a:t> &lt;- </a:t>
            </a:r>
            <a:r>
              <a:rPr lang="en-US" sz="1100"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latin typeface="Lucida Console" panose="020B0609040504020204" pitchFamily="49" charset="0"/>
              </a:rPr>
              <a:t>x_init</a:t>
            </a:r>
            <a:r>
              <a:rPr lang="en-US" sz="1100" dirty="0">
                <a:latin typeface="Lucida Console" panose="020B0609040504020204" pitchFamily="49" charset="0"/>
              </a:rPr>
              <a:t>, </a:t>
            </a:r>
            <a:r>
              <a:rPr lang="en-US" sz="1100" dirty="0" err="1">
                <a:latin typeface="Lucida Console" panose="020B0609040504020204" pitchFamily="49" charset="0"/>
              </a:rPr>
              <a:t>p_new</a:t>
            </a:r>
            <a:r>
              <a:rPr lang="en-US" sz="1100" dirty="0">
                <a:latin typeface="Lucida Console" panose="020B0609040504020204" pitchFamily="49" charset="0"/>
              </a:rPr>
              <a:t>)</a:t>
            </a:r>
          </a:p>
        </p:txBody>
      </p:sp>
    </p:spTree>
    <p:extLst>
      <p:ext uri="{BB962C8B-B14F-4D97-AF65-F5344CB8AC3E}">
        <p14:creationId xmlns:p14="http://schemas.microsoft.com/office/powerpoint/2010/main" val="2421252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477875"/>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 &lt;- </a:t>
            </a:r>
            <a:r>
              <a:rPr lang="en-US" sz="1100"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latin typeface="Lucida Console" panose="020B0609040504020204" pitchFamily="49" charset="0"/>
              </a:rPr>
              <a:t>x_init</a:t>
            </a:r>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x_new</a:t>
            </a:r>
            <a:r>
              <a:rPr lang="en-US" sz="1100" dirty="0">
                <a:latin typeface="Lucida Console" panose="020B0609040504020204" pitchFamily="49" charset="0"/>
              </a:rPr>
              <a:t> &lt;- </a:t>
            </a:r>
            <a:r>
              <a:rPr lang="en-US" sz="1100"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latin typeface="Lucida Console" panose="020B0609040504020204" pitchFamily="49" charset="0"/>
              </a:rPr>
              <a:t>x_init</a:t>
            </a:r>
            <a:r>
              <a:rPr lang="en-US" sz="1100" dirty="0">
                <a:latin typeface="Lucida Console" panose="020B0609040504020204" pitchFamily="49" charset="0"/>
              </a:rPr>
              <a:t>, </a:t>
            </a:r>
            <a:r>
              <a:rPr lang="en-US" sz="1100" dirty="0" err="1">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58559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60016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x_soc</a:t>
            </a:r>
            <a:r>
              <a:rPr lang="en-US" sz="1100" dirty="0">
                <a:latin typeface="Lucida Console" panose="020B0609040504020204" pitchFamily="49" charset="0"/>
              </a:rPr>
              <a:t>[2, ] * utility)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pv</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[2, ] * utility,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119217" cy="261610"/>
          </a:xfrm>
          <a:prstGeom prst="rect">
            <a:avLst/>
          </a:prstGeom>
        </p:spPr>
        <p:txBody>
          <a:bodyPr wrap="none">
            <a:spAutoFit/>
          </a:bodyPr>
          <a:lstStyle/>
          <a:p>
            <a:r>
              <a:rPr lang="en-US" sz="1100" dirty="0">
                <a:latin typeface="Lucida Console" panose="020B0609040504020204" pitchFamily="49" charset="0"/>
              </a:rPr>
              <a:t>[1] 9325243</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572000" cy="1107996"/>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compute_qalys</a:t>
            </a:r>
            <a:r>
              <a:rPr lang="en-US" sz="1100" dirty="0">
                <a:latin typeface="Lucida Console" panose="020B0609040504020204" pitchFamily="49" charset="0"/>
              </a:rPr>
              <a:t> &lt;-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282661"/>
            <a:ext cx="8037870" cy="600164"/>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qalys_soc</a:t>
            </a:r>
            <a:r>
              <a:rPr lang="en-US" sz="1100" dirty="0">
                <a:latin typeface="Lucida Console" panose="020B0609040504020204" pitchFamily="49" charset="0"/>
              </a:rPr>
              <a:t> &lt;- </a:t>
            </a:r>
            <a:r>
              <a:rPr lang="en-US" sz="1100" dirty="0" err="1">
                <a:latin typeface="Lucida Console" panose="020B0609040504020204" pitchFamily="49" charset="0"/>
              </a:rPr>
              <a:t>x_soc</a:t>
            </a:r>
            <a:r>
              <a:rPr lang="en-US" sz="1100" dirty="0">
                <a:latin typeface="Lucida Console" panose="020B0609040504020204" pitchFamily="49" charset="0"/>
              </a:rPr>
              <a:t> %*% utility </a:t>
            </a:r>
          </a:p>
          <a:p>
            <a:r>
              <a:rPr lang="en-US" sz="1100" dirty="0" err="1">
                <a:latin typeface="Lucida Console" panose="020B0609040504020204" pitchFamily="49" charset="0"/>
              </a:rPr>
              <a:t>dqalys_soc</a:t>
            </a:r>
            <a:r>
              <a:rPr lang="en-US" sz="1100" dirty="0">
                <a:latin typeface="Lucida Console" panose="020B0609040504020204" pitchFamily="49" charset="0"/>
              </a:rPr>
              <a:t> &lt;- </a:t>
            </a:r>
            <a:r>
              <a:rPr lang="en-US" sz="1100"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 utility = utility) </a:t>
            </a:r>
          </a:p>
          <a:p>
            <a:r>
              <a:rPr lang="en-US" sz="1100" dirty="0" err="1">
                <a:latin typeface="Lucida Console" panose="020B0609040504020204" pitchFamily="49" charset="0"/>
              </a:rPr>
              <a:t>dqalys_new</a:t>
            </a:r>
            <a:r>
              <a:rPr lang="en-US" sz="1100" dirty="0">
                <a:latin typeface="Lucida Console" panose="020B0609040504020204" pitchFamily="49" charset="0"/>
              </a:rPr>
              <a:t> &lt;- </a:t>
            </a:r>
            <a:r>
              <a:rPr lang="en-US" sz="1100"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latin typeface="Lucida Console" panose="020B0609040504020204" pitchFamily="49" charset="0"/>
              </a:rPr>
              <a:t>x_new</a:t>
            </a:r>
            <a:r>
              <a:rPr lang="en-US" sz="1100" dirty="0">
                <a:latin typeface="Lucida Console" panose="020B0609040504020204" pitchFamily="49" charset="0"/>
              </a:rPr>
              <a:t>, utility = utility) </a:t>
            </a:r>
            <a:endParaRPr lang="en-US" dirty="0"/>
          </a:p>
        </p:txBody>
      </p:sp>
      <p:sp>
        <p:nvSpPr>
          <p:cNvPr id="6" name="Rectangle 5">
            <a:extLst>
              <a:ext uri="{FF2B5EF4-FFF2-40B4-BE49-F238E27FC236}">
                <a16:creationId xmlns:a16="http://schemas.microsoft.com/office/drawing/2014/main" id="{8EE2A006-1FD4-6346-88B0-3DC883FF6D9F}"/>
              </a:ext>
            </a:extLst>
          </p:cNvPr>
          <p:cNvSpPr/>
          <p:nvPr/>
        </p:nvSpPr>
        <p:spPr>
          <a:xfrm>
            <a:off x="457200" y="3115658"/>
            <a:ext cx="1459054"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7BF93E-7B80-B04A-BB79-89B9B2BDF24A}"/>
              </a:ext>
            </a:extLst>
          </p:cNvPr>
          <p:cNvSpPr/>
          <p:nvPr/>
        </p:nvSpPr>
        <p:spPr>
          <a:xfrm>
            <a:off x="3413760" y="3115658"/>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6370320" y="3115658"/>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EF51C5CD-3B5F-BC47-9FE1-0257B7ACFD16}"/>
              </a:ext>
            </a:extLst>
          </p:cNvPr>
          <p:cNvSpPr/>
          <p:nvPr/>
        </p:nvSpPr>
        <p:spPr>
          <a:xfrm>
            <a:off x="457200" y="3464590"/>
            <a:ext cx="154401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1 0.9605000</a:t>
            </a:r>
          </a:p>
          <a:p>
            <a:r>
              <a:rPr lang="en-US" sz="1100" dirty="0">
                <a:latin typeface="Lucida Console" panose="020B0609040504020204" pitchFamily="49" charset="0"/>
              </a:rPr>
              <a:t>2 0.9418165</a:t>
            </a:r>
          </a:p>
          <a:p>
            <a:r>
              <a:rPr lang="en-US" sz="1100" dirty="0">
                <a:latin typeface="Lucida Console" panose="020B0609040504020204" pitchFamily="49" charset="0"/>
              </a:rPr>
              <a:t>3 0.9287038</a:t>
            </a:r>
          </a:p>
          <a:p>
            <a:r>
              <a:rPr lang="en-US" sz="1100" dirty="0">
                <a:latin typeface="Lucida Console" panose="020B0609040504020204" pitchFamily="49" charset="0"/>
              </a:rPr>
              <a:t>4 0.9171074</a:t>
            </a:r>
          </a:p>
          <a:p>
            <a:r>
              <a:rPr lang="en-US" sz="1100" dirty="0">
                <a:latin typeface="Lucida Console" panose="020B0609040504020204" pitchFamily="49" charset="0"/>
              </a:rPr>
              <a:t>5 0.9059505</a:t>
            </a:r>
          </a:p>
        </p:txBody>
      </p:sp>
      <p:sp>
        <p:nvSpPr>
          <p:cNvPr id="10" name="Rectangle 9">
            <a:extLst>
              <a:ext uri="{FF2B5EF4-FFF2-40B4-BE49-F238E27FC236}">
                <a16:creationId xmlns:a16="http://schemas.microsoft.com/office/drawing/2014/main" id="{FA9DF707-3654-0D49-B806-4B54084188A1}"/>
              </a:ext>
            </a:extLst>
          </p:cNvPr>
          <p:cNvSpPr/>
          <p:nvPr/>
        </p:nvSpPr>
        <p:spPr>
          <a:xfrm>
            <a:off x="3515997" y="3476866"/>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6527680" y="3464589"/>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Costs</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compute_costs</a:t>
            </a:r>
            <a:r>
              <a:rPr lang="en-US" sz="1100" dirty="0">
                <a:latin typeface="Lucida Console" panose="020B0609040504020204" pitchFamily="49" charset="0"/>
              </a:rPr>
              <a:t> &lt;-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err="1">
                <a:latin typeface="Lucida Console" panose="020B0609040504020204" pitchFamily="49" charset="0"/>
              </a:rPr>
              <a:t>dcosts_soc</a:t>
            </a:r>
            <a:r>
              <a:rPr lang="en-US" sz="1100" dirty="0">
                <a:latin typeface="Lucida Console" panose="020B0609040504020204" pitchFamily="49" charset="0"/>
              </a:rPr>
              <a:t> &lt;- </a:t>
            </a:r>
            <a:r>
              <a:rPr lang="en-US" sz="1100"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latin typeface="Lucida Console" panose="020B0609040504020204" pitchFamily="49" charset="0"/>
              </a:rPr>
              <a:t>x_soc</a:t>
            </a:r>
            <a:r>
              <a:rPr lang="en-US" sz="1100" dirty="0">
                <a:latin typeface="Lucida Console" panose="020B0609040504020204" pitchFamily="49" charset="0"/>
              </a:rPr>
              <a:t>,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costs_treat_soc</a:t>
            </a:r>
            <a:r>
              <a:rPr lang="en-US" sz="1100" dirty="0">
                <a:latin typeface="Lucida Console" panose="020B0609040504020204" pitchFamily="49" charset="0"/>
              </a:rPr>
              <a:t>) </a:t>
            </a:r>
          </a:p>
          <a:p>
            <a:r>
              <a:rPr lang="en-US" sz="1100" dirty="0" err="1">
                <a:latin typeface="Lucida Console" panose="020B0609040504020204" pitchFamily="49" charset="0"/>
              </a:rPr>
              <a:t>dcosts_new</a:t>
            </a:r>
            <a:r>
              <a:rPr lang="en-US" sz="1100" dirty="0">
                <a:latin typeface="Lucida Console" panose="020B0609040504020204" pitchFamily="49" charset="0"/>
              </a:rPr>
              <a:t> &lt;- </a:t>
            </a:r>
            <a:r>
              <a:rPr lang="en-US" sz="1100"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latin typeface="Lucida Console" panose="020B0609040504020204" pitchFamily="49" charset="0"/>
              </a:rPr>
              <a:t>x_new</a:t>
            </a:r>
            <a:r>
              <a:rPr lang="en-US" sz="1100" dirty="0">
                <a:latin typeface="Lucida Console" panose="020B0609040504020204" pitchFamily="49" charset="0"/>
              </a:rPr>
              <a:t>,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latin typeface="Lucida Console" panose="020B0609040504020204" pitchFamily="49" charset="0"/>
              </a:rPr>
              <a:t>dcosts_new</a:t>
            </a:r>
            <a:r>
              <a:rPr lang="en-US" sz="1100" dirty="0">
                <a:latin typeface="Lucida Console" panose="020B0609040504020204" pitchFamily="49" charset="0"/>
              </a:rPr>
              <a:t>) - sum(</a:t>
            </a:r>
            <a:r>
              <a:rPr lang="en-US" sz="1100" dirty="0" err="1">
                <a:latin typeface="Lucida Console" panose="020B0609040504020204" pitchFamily="49" charset="0"/>
              </a:rPr>
              <a:t>dcosts_soc</a:t>
            </a:r>
            <a:r>
              <a:rPr lang="en-US" sz="1100" dirty="0">
                <a:latin typeface="Lucida Console" panose="020B0609040504020204" pitchFamily="49" charset="0"/>
              </a:rPr>
              <a:t>))/(sum(</a:t>
            </a:r>
            <a:r>
              <a:rPr lang="en-US" sz="1100" dirty="0" err="1">
                <a:latin typeface="Lucida Console" panose="020B0609040504020204" pitchFamily="49" charset="0"/>
              </a:rPr>
              <a:t>dqalys_new</a:t>
            </a:r>
            <a:r>
              <a:rPr lang="en-US" sz="1100" dirty="0">
                <a:latin typeface="Lucida Console" panose="020B0609040504020204" pitchFamily="49" charset="0"/>
              </a:rPr>
              <a:t>) - sum(</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115106.8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754874"/>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dirty="0" err="1">
                <a:latin typeface="Lucida Console" panose="020B0609040504020204" pitchFamily="49" charset="0"/>
              </a:rPr>
              <a:t>make_icer_tbl</a:t>
            </a:r>
            <a:r>
              <a:rPr lang="en-US" sz="1100" dirty="0">
                <a:latin typeface="Lucida Console" panose="020B0609040504020204" pitchFamily="49" charset="0"/>
              </a:rPr>
              <a:t> &lt;-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a:t>
            </a:r>
            <a:r>
              <a:rPr lang="en-US" sz="1100" b="1" dirty="0">
                <a:latin typeface="Lucida Console" panose="020B0609040504020204" pitchFamily="49" charset="0"/>
              </a:rPr>
              <a:t>total_costs0 &lt;- sum(costs0)</a:t>
            </a:r>
          </a:p>
          <a:p>
            <a:r>
              <a:rPr lang="en-US" sz="1100" b="1" dirty="0">
                <a:latin typeface="Lucida Console" panose="020B0609040504020204" pitchFamily="49" charset="0"/>
              </a:rPr>
              <a:t>  total_costs1 &lt;- sum(costs1)</a:t>
            </a:r>
          </a:p>
          <a:p>
            <a:r>
              <a:rPr lang="en-US" sz="1100" b="1" dirty="0">
                <a:latin typeface="Lucida Console" panose="020B0609040504020204" pitchFamily="49" charset="0"/>
              </a:rPr>
              <a:t>  total_qalys0 &lt;- sum(qalys0)</a:t>
            </a:r>
          </a:p>
          <a:p>
            <a:r>
              <a:rPr lang="en-US" sz="1100" b="1" dirty="0">
                <a:latin typeface="Lucida Console" panose="020B0609040504020204" pitchFamily="49" charset="0"/>
              </a:rPr>
              <a:t>  total_qalys1 &lt;- sum(qalys1)</a:t>
            </a:r>
          </a:p>
          <a:p>
            <a:r>
              <a:rPr lang="en-US" sz="1100" b="1" dirty="0">
                <a:latin typeface="Lucida Console" panose="020B0609040504020204" pitchFamily="49" charset="0"/>
              </a:rPr>
              <a:t>  </a:t>
            </a:r>
            <a:r>
              <a:rPr lang="en-US" sz="1100" b="1" dirty="0" err="1">
                <a:latin typeface="Lucida Console" panose="020B0609040504020204" pitchFamily="49" charset="0"/>
              </a:rPr>
              <a:t>incr_total_costs</a:t>
            </a:r>
            <a:r>
              <a:rPr lang="en-US" sz="1100" b="1" dirty="0">
                <a:latin typeface="Lucida Console" panose="020B0609040504020204" pitchFamily="49" charset="0"/>
              </a:rPr>
              <a:t> &lt;- total_costs1 - total_costs0</a:t>
            </a:r>
          </a:p>
          <a:p>
            <a:r>
              <a:rPr lang="en-US" sz="1100" b="1" dirty="0">
                <a:latin typeface="Lucida Console" panose="020B0609040504020204" pitchFamily="49" charset="0"/>
              </a:rPr>
              <a:t>  </a:t>
            </a:r>
            <a:r>
              <a:rPr lang="en-US" sz="1100" b="1" dirty="0" err="1">
                <a:latin typeface="Lucida Console" panose="020B0609040504020204" pitchFamily="49" charset="0"/>
              </a:rPr>
              <a:t>inc_total_qalys</a:t>
            </a:r>
            <a:r>
              <a:rPr lang="en-US" sz="1100" b="1" dirty="0">
                <a:latin typeface="Lucida Console" panose="020B0609040504020204" pitchFamily="49" charset="0"/>
              </a:rPr>
              <a:t> &lt;- total_qalys1 - total_qalys0</a:t>
            </a:r>
          </a:p>
          <a:p>
            <a:r>
              <a:rPr lang="en-US" sz="1100" b="1" dirty="0">
                <a:latin typeface="Lucida Console" panose="020B0609040504020204" pitchFamily="49" charset="0"/>
              </a:rPr>
              <a:t>  </a:t>
            </a:r>
            <a:r>
              <a:rPr lang="en-US" sz="1100" b="1" dirty="0" err="1">
                <a:latin typeface="Lucida Console" panose="020B0609040504020204" pitchFamily="49" charset="0"/>
              </a:rPr>
              <a:t>icer</a:t>
            </a:r>
            <a:r>
              <a:rPr lang="en-US" sz="1100" b="1" dirty="0">
                <a:latin typeface="Lucida Console" panose="020B0609040504020204" pitchFamily="49" charset="0"/>
              </a:rPr>
              <a:t> &lt;- </a:t>
            </a:r>
            <a:r>
              <a:rPr lang="en-US" sz="1100" b="1" dirty="0" err="1">
                <a:latin typeface="Lucida Console" panose="020B0609040504020204" pitchFamily="49" charset="0"/>
              </a:rPr>
              <a:t>incr_total_costs</a:t>
            </a:r>
            <a:r>
              <a:rPr lang="en-US" sz="1100" b="1" dirty="0">
                <a:latin typeface="Lucida Console" panose="020B0609040504020204" pitchFamily="49" charset="0"/>
              </a:rPr>
              <a:t>/</a:t>
            </a:r>
            <a:r>
              <a:rPr lang="en-US" sz="1100" b="1" dirty="0" err="1">
                <a:latin typeface="Lucida Console" panose="020B0609040504020204" pitchFamily="49" charset="0"/>
              </a:rPr>
              <a:t>inc_total_qalys</a:t>
            </a:r>
            <a:endParaRPr lang="en-US" sz="1100" b="1"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a:t>
            </a:r>
            <a:r>
              <a:rPr lang="en-US" sz="600" dirty="0" err="1">
                <a:latin typeface="Lucida Console" panose="020B0609040504020204" pitchFamily="49" charset="0"/>
              </a:rPr>
              <a:t>Inremental</a:t>
            </a:r>
            <a:r>
              <a:rPr lang="en-US" sz="600" dirty="0">
                <a:latin typeface="Lucida Console" panose="020B0609040504020204" pitchFamily="49" charset="0"/>
              </a:rPr>
              <a:t>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latin typeface="Lucida Console" panose="020B0609040504020204" pitchFamily="49" charset="0"/>
              </a:rPr>
              <a:t>dcosts_soc</a:t>
            </a:r>
            <a:r>
              <a:rPr lang="en-US" sz="1100" dirty="0">
                <a:latin typeface="Lucida Console" panose="020B0609040504020204" pitchFamily="49" charset="0"/>
              </a:rPr>
              <a:t>, costs1 = </a:t>
            </a:r>
            <a:r>
              <a:rPr lang="en-US" sz="1100" dirty="0" err="1">
                <a:latin typeface="Lucida Console" panose="020B0609040504020204" pitchFamily="49" charset="0"/>
              </a:rPr>
              <a:t>dcosts_new</a:t>
            </a:r>
            <a:r>
              <a:rPr lang="en-US" sz="1100" dirty="0">
                <a:latin typeface="Lucida Console" panose="020B0609040504020204" pitchFamily="49" charset="0"/>
              </a:rPr>
              <a:t>,</a:t>
            </a:r>
          </a:p>
          <a:p>
            <a:r>
              <a:rPr lang="en-US" sz="1100" dirty="0">
                <a:latin typeface="Lucida Console" panose="020B0609040504020204" pitchFamily="49" charset="0"/>
              </a:rPr>
              <a:t>              qalys0 = </a:t>
            </a:r>
            <a:r>
              <a:rPr lang="en-US" sz="1100" dirty="0" err="1">
                <a:latin typeface="Lucida Console" panose="020B0609040504020204" pitchFamily="49" charset="0"/>
              </a:rPr>
              <a:t>dqalys_soc</a:t>
            </a:r>
            <a:r>
              <a:rPr lang="en-US" sz="1100" dirty="0">
                <a:latin typeface="Lucida Console" panose="020B0609040504020204" pitchFamily="49" charset="0"/>
              </a:rPr>
              <a:t>, qalys1 = </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pic>
        <p:nvPicPr>
          <p:cNvPr id="8" name="Picture 7">
            <a:extLst>
              <a:ext uri="{FF2B5EF4-FFF2-40B4-BE49-F238E27FC236}">
                <a16:creationId xmlns:a16="http://schemas.microsoft.com/office/drawing/2014/main" id="{16C85E7E-F70E-3646-B053-3BFF2870E0DC}"/>
              </a:ext>
            </a:extLst>
          </p:cNvPr>
          <p:cNvPicPr>
            <a:picLocks noChangeAspect="1"/>
          </p:cNvPicPr>
          <p:nvPr/>
        </p:nvPicPr>
        <p:blipFill>
          <a:blip r:embed="rId2"/>
          <a:stretch>
            <a:fillRect/>
          </a:stretch>
        </p:blipFill>
        <p:spPr>
          <a:xfrm>
            <a:off x="627522" y="1815933"/>
            <a:ext cx="5812606" cy="1144015"/>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Online documentation</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pic>
        <p:nvPicPr>
          <p:cNvPr id="5" name="Picture 4">
            <a:extLst>
              <a:ext uri="{FF2B5EF4-FFF2-40B4-BE49-F238E27FC236}">
                <a16:creationId xmlns:a16="http://schemas.microsoft.com/office/drawing/2014/main" id="{5E9B3B07-833D-034C-AAD9-FB6FC68AFA05}"/>
              </a:ext>
            </a:extLst>
          </p:cNvPr>
          <p:cNvPicPr>
            <a:picLocks noChangeAspect="1"/>
          </p:cNvPicPr>
          <p:nvPr/>
        </p:nvPicPr>
        <p:blipFill>
          <a:blip r:embed="rId2"/>
          <a:stretch>
            <a:fillRect/>
          </a:stretch>
        </p:blipFill>
        <p:spPr>
          <a:xfrm>
            <a:off x="1104902" y="841177"/>
            <a:ext cx="6738108" cy="4175323"/>
          </a:xfrm>
          <a:prstGeom prst="rect">
            <a:avLst/>
          </a:prstGeom>
        </p:spPr>
      </p:pic>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the “Simple Markov Cohort Model” documentation</a:t>
            </a:r>
          </a:p>
          <a:p>
            <a:r>
              <a:rPr lang="en-US" i="1" dirty="0"/>
              <a:t>Review and run R-script “simple-</a:t>
            </a:r>
            <a:r>
              <a:rPr lang="en-US" i="1" dirty="0" err="1"/>
              <a:t>markov</a:t>
            </a:r>
            <a:r>
              <a:rPr lang="en-US" i="1" dirty="0"/>
              <a:t>-cohort-model” </a:t>
            </a:r>
          </a:p>
          <a:p>
            <a:r>
              <a:rPr lang="en-US" i="1" dirty="0"/>
              <a:t>Modify R-script “simple-</a:t>
            </a:r>
            <a:r>
              <a:rPr lang="en-US" i="1" dirty="0" err="1"/>
              <a:t>markov</a:t>
            </a:r>
            <a:r>
              <a:rPr lang="en-US" i="1" dirty="0"/>
              <a:t>-cohort-model”</a:t>
            </a:r>
          </a:p>
          <a:p>
            <a:pPr lvl="1"/>
            <a:r>
              <a:rPr lang="en-US" i="1" dirty="0"/>
              <a:t>Change relative risk</a:t>
            </a:r>
          </a:p>
          <a:p>
            <a:pPr lvl="1"/>
            <a:r>
              <a:rPr lang="en-US" i="1" dirty="0"/>
              <a:t>Change drug costs</a:t>
            </a:r>
          </a:p>
          <a:p>
            <a:pPr lvl="1"/>
            <a:r>
              <a:rPr lang="en-US" i="1" dirty="0"/>
              <a:t>Change utilities</a:t>
            </a:r>
          </a:p>
          <a:p>
            <a:pPr lvl="1"/>
            <a:r>
              <a:rPr lang="en-US" i="1" dirty="0"/>
              <a:t>Change follow-up time</a:t>
            </a:r>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00CAF-3A03-4449-9506-E6D8E33B00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1304" y="714257"/>
            <a:ext cx="5210334" cy="4429243"/>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Probabilistic sensitivity analysis</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4">
                  <a:extLst>
                    <a:ext uri="{A12FA001-AC4F-418D-AE19-62706E023703}">
                      <ahyp:hlinkClr xmlns:ahyp="http://schemas.microsoft.com/office/drawing/2018/hyperlinkcolor" val="tx"/>
                    </a:ext>
                  </a:extLst>
                </a:hlinkClick>
              </a:rPr>
              <a:t>https://hesim-dev.github.io/ispor-short-course/articles/probabilistic-sensitivity-analysis.html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46</a:t>
            </a:fld>
            <a:endParaRPr lang="en-US"/>
          </a:p>
        </p:txBody>
      </p:sp>
    </p:spTree>
    <p:extLst>
      <p:ext uri="{BB962C8B-B14F-4D97-AF65-F5344CB8AC3E}">
        <p14:creationId xmlns:p14="http://schemas.microsoft.com/office/powerpoint/2010/main" val="886192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“probabilistic-sensitivity-analysis” </a:t>
            </a:r>
          </a:p>
          <a:p>
            <a:r>
              <a:rPr lang="en-US" i="1" dirty="0"/>
              <a:t>Modify R-script “probabilistic-sensitivity-analysis”</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927303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hesim</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latin typeface="Lucida Console" panose="020B0609040504020204" pitchFamily="49" charset="0"/>
                <a:cs typeface="+mn-cs"/>
              </a:rPr>
              <a:t>hesim</a:t>
            </a:r>
            <a:r>
              <a:rPr lang="en-US" dirty="0"/>
              <a:t> is a modular and computationally efficient R package for health economic simulation modeling and decision analysis that provides a general framework for integrating statistical analyses with economic evaluation. </a:t>
            </a:r>
          </a:p>
          <a:p>
            <a:endParaRPr lang="en-US" dirty="0"/>
          </a:p>
          <a:p>
            <a:r>
              <a:rPr lang="en-US" dirty="0"/>
              <a:t>cohort discrete time state transition models (</a:t>
            </a:r>
            <a:r>
              <a:rPr lang="en-US" dirty="0" err="1"/>
              <a:t>cDTSTMs</a:t>
            </a:r>
            <a:r>
              <a:rPr lang="en-US" dirty="0"/>
              <a:t>)</a:t>
            </a:r>
          </a:p>
          <a:p>
            <a:pPr lvl="1"/>
            <a:r>
              <a:rPr lang="en-US" dirty="0"/>
              <a:t>time-homogeneous Markov models</a:t>
            </a:r>
          </a:p>
          <a:p>
            <a:pPr lvl="1"/>
            <a:r>
              <a:rPr lang="en-US" dirty="0"/>
              <a:t>time-inhomogeneous Markov models</a:t>
            </a:r>
          </a:p>
          <a:p>
            <a:r>
              <a:rPr lang="en-US" dirty="0"/>
              <a:t>n-state partitioned survival models (PSMs)</a:t>
            </a:r>
          </a:p>
          <a:p>
            <a:r>
              <a:rPr lang="en-US" dirty="0"/>
              <a:t>individual-level continuous time state transition models (</a:t>
            </a:r>
            <a:r>
              <a:rPr lang="en-US" dirty="0" err="1"/>
              <a:t>iCTSTMs</a:t>
            </a:r>
            <a:r>
              <a:rPr lang="en-US" dirty="0"/>
              <a:t>)</a:t>
            </a:r>
          </a:p>
          <a:p>
            <a:endParaRPr lang="en-US" dirty="0"/>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49</a:t>
            </a:fld>
            <a:endParaRPr lang="en-US"/>
          </a:p>
        </p:txBody>
      </p:sp>
    </p:spTree>
    <p:extLst>
      <p:ext uri="{BB962C8B-B14F-4D97-AF65-F5344CB8AC3E}">
        <p14:creationId xmlns:p14="http://schemas.microsoft.com/office/powerpoint/2010/main" val="1474962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a:t>hesim</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50</a:t>
            </a:fld>
            <a:endParaRPr lang="en-US"/>
          </a:p>
        </p:txBody>
      </p:sp>
    </p:spTree>
    <p:extLst>
      <p:ext uri="{BB962C8B-B14F-4D97-AF65-F5344CB8AC3E}">
        <p14:creationId xmlns:p14="http://schemas.microsoft.com/office/powerpoint/2010/main" val="336676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51</a:t>
            </a:fld>
            <a:endParaRPr lang="en-US"/>
          </a:p>
        </p:txBody>
      </p:sp>
    </p:spTree>
    <p:extLst>
      <p:ext uri="{BB962C8B-B14F-4D97-AF65-F5344CB8AC3E}">
        <p14:creationId xmlns:p14="http://schemas.microsoft.com/office/powerpoint/2010/main" val="1121133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B39601-5CA9-674E-A906-61DB879A0D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00" y="696529"/>
            <a:ext cx="5322541" cy="444697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Simple Markov cohort models with hesim</a:t>
            </a:r>
          </a:p>
        </p:txBody>
      </p:sp>
      <p:sp>
        <p:nvSpPr>
          <p:cNvPr id="4" name="Rectangle 3">
            <a:extLst>
              <a:ext uri="{FF2B5EF4-FFF2-40B4-BE49-F238E27FC236}">
                <a16:creationId xmlns:a16="http://schemas.microsoft.com/office/drawing/2014/main" id="{88191FC1-C89A-C641-BB00-EE1D04F5AC29}"/>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52</a:t>
            </a:fld>
            <a:endParaRPr lang="en-US"/>
          </a:p>
        </p:txBody>
      </p:sp>
    </p:spTree>
    <p:extLst>
      <p:ext uri="{BB962C8B-B14F-4D97-AF65-F5344CB8AC3E}">
        <p14:creationId xmlns:p14="http://schemas.microsoft.com/office/powerpoint/2010/main" val="910969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Simple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 </a:t>
            </a:r>
          </a:p>
          <a:p>
            <a:r>
              <a:rPr lang="en-US" i="1" dirty="0"/>
              <a:t>Modify R-script “…”</a:t>
            </a:r>
          </a:p>
          <a:p>
            <a:pPr lvl="1"/>
            <a:r>
              <a:rPr lang="en-US" i="1" dirty="0"/>
              <a:t>…</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53</a:t>
            </a:fld>
            <a:endParaRPr lang="en-US"/>
          </a:p>
        </p:txBody>
      </p:sp>
    </p:spTree>
    <p:extLst>
      <p:ext uri="{BB962C8B-B14F-4D97-AF65-F5344CB8AC3E}">
        <p14:creationId xmlns:p14="http://schemas.microsoft.com/office/powerpoint/2010/main" val="2160734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An N-state partitioned survival model (PSM) simulates the probability that a patient is in each of N distinct health states at a given point of time when treated by a particular therapy. </a:t>
            </a:r>
          </a:p>
          <a:p>
            <a:r>
              <a:rPr lang="en-US" dirty="0"/>
              <a:t>State membership is estimated from a set of non-mutually exclusive survival curves; for an N-state model, N-1 survival curves are required.</a:t>
            </a:r>
          </a:p>
          <a:p>
            <a:r>
              <a:rPr lang="en-US" dirty="0"/>
              <a:t>QALYs and total costs associated with a given health state for a given treatment strategy and patient are calculated by integrating the “weighted” probability of survival, where weights are a function of the discount factor and predicted state values.</a:t>
            </a:r>
          </a:p>
        </p:txBody>
      </p:sp>
      <p:sp>
        <p:nvSpPr>
          <p:cNvPr id="4" name="Slide Number Placeholder 3">
            <a:extLst>
              <a:ext uri="{FF2B5EF4-FFF2-40B4-BE49-F238E27FC236}">
                <a16:creationId xmlns:a16="http://schemas.microsoft.com/office/drawing/2014/main" id="{4B891E97-9C3B-FD4B-B163-4E5F32129A7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55</a:t>
            </a:fld>
            <a:endParaRPr lang="en-US"/>
          </a:p>
        </p:txBody>
      </p:sp>
    </p:spTree>
    <p:extLst>
      <p:ext uri="{BB962C8B-B14F-4D97-AF65-F5344CB8AC3E}">
        <p14:creationId xmlns:p14="http://schemas.microsoft.com/office/powerpoint/2010/main" val="3107317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Partitioned survival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B1E66A3-AFC7-DE41-B64D-DB1CE3D2316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56</a:t>
            </a:fld>
            <a:endParaRPr lang="en-US"/>
          </a:p>
        </p:txBody>
      </p:sp>
    </p:spTree>
    <p:extLst>
      <p:ext uri="{BB962C8B-B14F-4D97-AF65-F5344CB8AC3E}">
        <p14:creationId xmlns:p14="http://schemas.microsoft.com/office/powerpoint/2010/main" val="3295239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28B21F-1855-0641-BDD8-6F5A1BAD22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427" y="709470"/>
            <a:ext cx="5343930" cy="4434030"/>
          </a:xfrm>
          <a:prstGeom prst="rect">
            <a:avLst/>
          </a:prstGeom>
        </p:spPr>
      </p:pic>
      <p:sp>
        <p:nvSpPr>
          <p:cNvPr id="2" name="Title 1">
            <a:extLst>
              <a:ext uri="{FF2B5EF4-FFF2-40B4-BE49-F238E27FC236}">
                <a16:creationId xmlns:a16="http://schemas.microsoft.com/office/drawing/2014/main" id="{6A65D7FA-4F59-A247-B26F-6EC177EFB989}"/>
              </a:ext>
            </a:extLst>
          </p:cNvPr>
          <p:cNvSpPr>
            <a:spLocks noGrp="1"/>
          </p:cNvSpPr>
          <p:nvPr>
            <p:ph type="title"/>
          </p:nvPr>
        </p:nvSpPr>
        <p:spPr/>
        <p:txBody>
          <a:bodyPr/>
          <a:lstStyle/>
          <a:p>
            <a:r>
              <a:rPr lang="en-US" dirty="0"/>
              <a:t>Partitioned survival models</a:t>
            </a:r>
          </a:p>
        </p:txBody>
      </p:sp>
      <p:sp>
        <p:nvSpPr>
          <p:cNvPr id="4" name="Rectangle 3">
            <a:extLst>
              <a:ext uri="{FF2B5EF4-FFF2-40B4-BE49-F238E27FC236}">
                <a16:creationId xmlns:a16="http://schemas.microsoft.com/office/drawing/2014/main" id="{78CC3410-B896-774F-A709-DA7AE732E2A1}"/>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https://hesim-dev.github.io/ispor-short-course/articles/partitioned-survival-model-simple.html</a:t>
            </a:r>
            <a:endParaRPr lang="en-US" sz="2000" dirty="0">
              <a:solidFill>
                <a:srgbClr val="C30D3E"/>
              </a:solidFill>
            </a:endParaRPr>
          </a:p>
        </p:txBody>
      </p:sp>
      <p:sp>
        <p:nvSpPr>
          <p:cNvPr id="7" name="Slide Number Placeholder 3">
            <a:extLst>
              <a:ext uri="{FF2B5EF4-FFF2-40B4-BE49-F238E27FC236}">
                <a16:creationId xmlns:a16="http://schemas.microsoft.com/office/drawing/2014/main" id="{6101DBC9-171D-4849-A7CB-6353CA2F450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57</a:t>
            </a:fld>
            <a:endParaRPr lang="en-US"/>
          </a:p>
        </p:txBody>
      </p:sp>
    </p:spTree>
    <p:extLst>
      <p:ext uri="{BB962C8B-B14F-4D97-AF65-F5344CB8AC3E}">
        <p14:creationId xmlns:p14="http://schemas.microsoft.com/office/powerpoint/2010/main" val="29299225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normAutofit lnSpcReduction="10000"/>
          </a:bodyPr>
          <a:lstStyle/>
          <a:p>
            <a:r>
              <a:rPr lang="en-US" i="1" dirty="0"/>
              <a:t>Review and run R-script “…” </a:t>
            </a:r>
          </a:p>
          <a:p>
            <a:r>
              <a:rPr lang="en-US" i="1" dirty="0"/>
              <a:t>Modify R-script “…”</a:t>
            </a:r>
          </a:p>
          <a:p>
            <a:pPr lvl="1"/>
            <a:r>
              <a:rPr lang="en-US" i="1" dirty="0"/>
              <a:t>Evaluate the structural uncertainty of the model by using an alternative survival distribution to estimate the hazard functions as used in the model</a:t>
            </a:r>
          </a:p>
          <a:p>
            <a:pPr lvl="1"/>
            <a:endParaRPr lang="en-US" i="1" dirty="0"/>
          </a:p>
          <a:p>
            <a:pPr lvl="1"/>
            <a:endParaRPr lang="en-US" i="1" dirty="0"/>
          </a:p>
          <a:p>
            <a:pPr lvl="1"/>
            <a:endParaRPr lang="en-US" i="1" dirty="0"/>
          </a:p>
          <a:p>
            <a:pPr lvl="1"/>
            <a:endParaRPr lang="en-US" i="1" dirty="0"/>
          </a:p>
          <a:p>
            <a:pPr lvl="1"/>
            <a:endParaRPr lang="en-US" i="1" dirty="0"/>
          </a:p>
          <a:p>
            <a:pPr lvl="1"/>
            <a:endParaRPr lang="en-US" i="1" dirty="0"/>
          </a:p>
          <a:p>
            <a:r>
              <a:rPr lang="en-US" i="1" dirty="0"/>
              <a:t>Run modified script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58</a:t>
            </a:fld>
            <a:endParaRPr lang="en-US"/>
          </a:p>
        </p:txBody>
      </p:sp>
      <p:graphicFrame>
        <p:nvGraphicFramePr>
          <p:cNvPr id="5" name="Table 4">
            <a:extLst>
              <a:ext uri="{FF2B5EF4-FFF2-40B4-BE49-F238E27FC236}">
                <a16:creationId xmlns:a16="http://schemas.microsoft.com/office/drawing/2014/main" id="{C54330AC-F5AD-1947-9BB6-2F34BCA5072C}"/>
              </a:ext>
            </a:extLst>
          </p:cNvPr>
          <p:cNvGraphicFramePr>
            <a:graphicFrameLocks noGrp="1"/>
          </p:cNvGraphicFramePr>
          <p:nvPr>
            <p:extLst>
              <p:ext uri="{D42A27DB-BD31-4B8C-83A1-F6EECF244321}">
                <p14:modId xmlns:p14="http://schemas.microsoft.com/office/powerpoint/2010/main" val="779311471"/>
              </p:ext>
            </p:extLst>
          </p:nvPr>
        </p:nvGraphicFramePr>
        <p:xfrm>
          <a:off x="1141973" y="2477912"/>
          <a:ext cx="3990727" cy="1234440"/>
        </p:xfrm>
        <a:graphic>
          <a:graphicData uri="http://schemas.openxmlformats.org/drawingml/2006/table">
            <a:tbl>
              <a:tblPr/>
              <a:tblGrid>
                <a:gridCol w="2099168">
                  <a:extLst>
                    <a:ext uri="{9D8B030D-6E8A-4147-A177-3AD203B41FA5}">
                      <a16:colId xmlns:a16="http://schemas.microsoft.com/office/drawing/2014/main" val="1768705462"/>
                    </a:ext>
                  </a:extLst>
                </a:gridCol>
                <a:gridCol w="1891559">
                  <a:extLst>
                    <a:ext uri="{9D8B030D-6E8A-4147-A177-3AD203B41FA5}">
                      <a16:colId xmlns:a16="http://schemas.microsoft.com/office/drawing/2014/main" val="2446255096"/>
                    </a:ext>
                  </a:extLst>
                </a:gridCol>
              </a:tblGrid>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gengamma</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gamma (stable) </a:t>
                      </a:r>
                    </a:p>
                  </a:txBody>
                  <a:tcPr>
                    <a:lnL>
                      <a:noFill/>
                    </a:lnL>
                    <a:lnR>
                      <a:noFill/>
                    </a:lnR>
                    <a:lnT>
                      <a:noFill/>
                    </a:lnT>
                    <a:lnB>
                      <a:noFill/>
                    </a:lnB>
                  </a:tcPr>
                </a:tc>
                <a:extLst>
                  <a:ext uri="{0D108BD9-81ED-4DB2-BD59-A6C34878D82A}">
                    <a16:rowId xmlns:a16="http://schemas.microsoft.com/office/drawing/2014/main" val="401222774"/>
                  </a:ext>
                </a:extLst>
              </a:tr>
              <a:tr h="246888">
                <a:tc>
                  <a:txBody>
                    <a:bodyPr/>
                    <a:lstStyle/>
                    <a:p>
                      <a:pPr algn="l"/>
                      <a:r>
                        <a:rPr lang="en-US" sz="1000">
                          <a:effectLst/>
                          <a:latin typeface="Arial" panose="020B0604020202020204" pitchFamily="34" charset="0"/>
                        </a:rPr>
                        <a:t>"gengamma.orig"</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gamma (original) </a:t>
                      </a:r>
                    </a:p>
                  </a:txBody>
                  <a:tcPr>
                    <a:lnL>
                      <a:noFill/>
                    </a:lnL>
                    <a:lnR>
                      <a:noFill/>
                    </a:lnR>
                    <a:lnT>
                      <a:noFill/>
                    </a:lnT>
                    <a:lnB>
                      <a:noFill/>
                    </a:lnB>
                  </a:tcPr>
                </a:tc>
                <a:extLst>
                  <a:ext uri="{0D108BD9-81ED-4DB2-BD59-A6C34878D82A}">
                    <a16:rowId xmlns:a16="http://schemas.microsoft.com/office/drawing/2014/main" val="3235372714"/>
                  </a:ext>
                </a:extLst>
              </a:tr>
              <a:tr h="246888">
                <a:tc>
                  <a:txBody>
                    <a:bodyPr/>
                    <a:lstStyle/>
                    <a:p>
                      <a:pPr algn="l"/>
                      <a:r>
                        <a:rPr lang="en-US" sz="1000">
                          <a:effectLst/>
                          <a:latin typeface="Arial" panose="020B0604020202020204" pitchFamily="34" charset="0"/>
                        </a:rPr>
                        <a:t>"genf"</a:t>
                      </a:r>
                    </a:p>
                  </a:txBody>
                  <a:tcPr marR="114300">
                    <a:lnL>
                      <a:noFill/>
                    </a:lnL>
                    <a:lnR>
                      <a:noFill/>
                    </a:lnR>
                    <a:lnT>
                      <a:noFill/>
                    </a:lnT>
                    <a:lnB>
                      <a:noFill/>
                    </a:lnB>
                  </a:tcPr>
                </a:tc>
                <a:tc>
                  <a:txBody>
                    <a:bodyPr/>
                    <a:lstStyle/>
                    <a:p>
                      <a:pPr algn="l"/>
                      <a:r>
                        <a:rPr lang="en-US" sz="1000">
                          <a:effectLst/>
                          <a:latin typeface="Arial" panose="020B0604020202020204" pitchFamily="34" charset="0"/>
                        </a:rPr>
                        <a:t>Generalized F (stable) </a:t>
                      </a:r>
                    </a:p>
                  </a:txBody>
                  <a:tcPr>
                    <a:lnL>
                      <a:noFill/>
                    </a:lnL>
                    <a:lnR>
                      <a:noFill/>
                    </a:lnR>
                    <a:lnT>
                      <a:noFill/>
                    </a:lnT>
                    <a:lnB>
                      <a:noFill/>
                    </a:lnB>
                  </a:tcPr>
                </a:tc>
                <a:extLst>
                  <a:ext uri="{0D108BD9-81ED-4DB2-BD59-A6C34878D82A}">
                    <a16:rowId xmlns:a16="http://schemas.microsoft.com/office/drawing/2014/main" val="1375208221"/>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genf.orig</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Generalized F (original) </a:t>
                      </a:r>
                    </a:p>
                  </a:txBody>
                  <a:tcPr>
                    <a:lnL>
                      <a:noFill/>
                    </a:lnL>
                    <a:lnR>
                      <a:noFill/>
                    </a:lnR>
                    <a:lnT>
                      <a:noFill/>
                    </a:lnT>
                    <a:lnB>
                      <a:noFill/>
                    </a:lnB>
                  </a:tcPr>
                </a:tc>
                <a:extLst>
                  <a:ext uri="{0D108BD9-81ED-4DB2-BD59-A6C34878D82A}">
                    <a16:rowId xmlns:a16="http://schemas.microsoft.com/office/drawing/2014/main" val="3964577823"/>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weibull</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Weibull </a:t>
                      </a:r>
                    </a:p>
                  </a:txBody>
                  <a:tcPr>
                    <a:lnL>
                      <a:noFill/>
                    </a:lnL>
                    <a:lnR>
                      <a:noFill/>
                    </a:lnR>
                    <a:lnT>
                      <a:noFill/>
                    </a:lnT>
                    <a:lnB>
                      <a:noFill/>
                    </a:lnB>
                  </a:tcPr>
                </a:tc>
                <a:extLst>
                  <a:ext uri="{0D108BD9-81ED-4DB2-BD59-A6C34878D82A}">
                    <a16:rowId xmlns:a16="http://schemas.microsoft.com/office/drawing/2014/main" val="225054695"/>
                  </a:ext>
                </a:extLst>
              </a:tr>
            </a:tbl>
          </a:graphicData>
        </a:graphic>
      </p:graphicFrame>
      <p:graphicFrame>
        <p:nvGraphicFramePr>
          <p:cNvPr id="6" name="Table 5">
            <a:extLst>
              <a:ext uri="{FF2B5EF4-FFF2-40B4-BE49-F238E27FC236}">
                <a16:creationId xmlns:a16="http://schemas.microsoft.com/office/drawing/2014/main" id="{FF46ABCF-0EA3-0240-BA35-BC96FE1B1F13}"/>
              </a:ext>
            </a:extLst>
          </p:cNvPr>
          <p:cNvGraphicFramePr>
            <a:graphicFrameLocks noGrp="1"/>
          </p:cNvGraphicFramePr>
          <p:nvPr>
            <p:extLst>
              <p:ext uri="{D42A27DB-BD31-4B8C-83A1-F6EECF244321}">
                <p14:modId xmlns:p14="http://schemas.microsoft.com/office/powerpoint/2010/main" val="715049085"/>
              </p:ext>
            </p:extLst>
          </p:nvPr>
        </p:nvGraphicFramePr>
        <p:xfrm>
          <a:off x="5817473" y="2477912"/>
          <a:ext cx="2677597" cy="1234440"/>
        </p:xfrm>
        <a:graphic>
          <a:graphicData uri="http://schemas.openxmlformats.org/drawingml/2006/table">
            <a:tbl>
              <a:tblPr/>
              <a:tblGrid>
                <a:gridCol w="1408447">
                  <a:extLst>
                    <a:ext uri="{9D8B030D-6E8A-4147-A177-3AD203B41FA5}">
                      <a16:colId xmlns:a16="http://schemas.microsoft.com/office/drawing/2014/main" val="1768705462"/>
                    </a:ext>
                  </a:extLst>
                </a:gridCol>
                <a:gridCol w="1269150">
                  <a:extLst>
                    <a:ext uri="{9D8B030D-6E8A-4147-A177-3AD203B41FA5}">
                      <a16:colId xmlns:a16="http://schemas.microsoft.com/office/drawing/2014/main" val="2446255096"/>
                    </a:ext>
                  </a:extLst>
                </a:gridCol>
              </a:tblGrid>
              <a:tr h="246888">
                <a:tc>
                  <a:txBody>
                    <a:bodyPr/>
                    <a:lstStyle/>
                    <a:p>
                      <a:pPr algn="l"/>
                      <a:r>
                        <a:rPr lang="en-US" sz="1000">
                          <a:effectLst/>
                          <a:latin typeface="Arial" panose="020B0604020202020204" pitchFamily="34" charset="0"/>
                        </a:rPr>
                        <a:t>"gamma"</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Gamma </a:t>
                      </a:r>
                    </a:p>
                  </a:txBody>
                  <a:tcPr>
                    <a:lnL>
                      <a:noFill/>
                    </a:lnL>
                    <a:lnR>
                      <a:noFill/>
                    </a:lnR>
                    <a:lnT>
                      <a:noFill/>
                    </a:lnT>
                    <a:lnB>
                      <a:noFill/>
                    </a:lnB>
                  </a:tcPr>
                </a:tc>
                <a:extLst>
                  <a:ext uri="{0D108BD9-81ED-4DB2-BD59-A6C34878D82A}">
                    <a16:rowId xmlns:a16="http://schemas.microsoft.com/office/drawing/2014/main" val="701183635"/>
                  </a:ext>
                </a:extLst>
              </a:tr>
              <a:tr h="246888">
                <a:tc>
                  <a:txBody>
                    <a:bodyPr/>
                    <a:lstStyle/>
                    <a:p>
                      <a:pPr algn="l"/>
                      <a:r>
                        <a:rPr lang="en-US" sz="1000">
                          <a:effectLst/>
                          <a:latin typeface="Arial" panose="020B0604020202020204" pitchFamily="34" charset="0"/>
                        </a:rPr>
                        <a:t>"exp"</a:t>
                      </a:r>
                    </a:p>
                  </a:txBody>
                  <a:tcPr marR="114300">
                    <a:lnL>
                      <a:noFill/>
                    </a:lnL>
                    <a:lnR>
                      <a:noFill/>
                    </a:lnR>
                    <a:lnT>
                      <a:noFill/>
                    </a:lnT>
                    <a:lnB>
                      <a:noFill/>
                    </a:lnB>
                  </a:tcPr>
                </a:tc>
                <a:tc>
                  <a:txBody>
                    <a:bodyPr/>
                    <a:lstStyle/>
                    <a:p>
                      <a:pPr algn="l"/>
                      <a:r>
                        <a:rPr lang="en-US" sz="1000">
                          <a:effectLst/>
                          <a:latin typeface="Arial" panose="020B0604020202020204" pitchFamily="34" charset="0"/>
                        </a:rPr>
                        <a:t>Exponential </a:t>
                      </a:r>
                    </a:p>
                  </a:txBody>
                  <a:tcPr>
                    <a:lnL>
                      <a:noFill/>
                    </a:lnL>
                    <a:lnR>
                      <a:noFill/>
                    </a:lnR>
                    <a:lnT>
                      <a:noFill/>
                    </a:lnT>
                    <a:lnB>
                      <a:noFill/>
                    </a:lnB>
                  </a:tcPr>
                </a:tc>
                <a:extLst>
                  <a:ext uri="{0D108BD9-81ED-4DB2-BD59-A6C34878D82A}">
                    <a16:rowId xmlns:a16="http://schemas.microsoft.com/office/drawing/2014/main" val="342388446"/>
                  </a:ext>
                </a:extLst>
              </a:tr>
              <a:tr h="246888">
                <a:tc>
                  <a:txBody>
                    <a:bodyPr/>
                    <a:lstStyle/>
                    <a:p>
                      <a:pPr algn="l"/>
                      <a:r>
                        <a:rPr lang="en-US" sz="1000">
                          <a:effectLst/>
                          <a:latin typeface="Arial" panose="020B0604020202020204" pitchFamily="34" charset="0"/>
                        </a:rPr>
                        <a:t>"llogis"</a:t>
                      </a:r>
                    </a:p>
                  </a:txBody>
                  <a:tcPr marR="114300">
                    <a:lnL>
                      <a:noFill/>
                    </a:lnL>
                    <a:lnR>
                      <a:noFill/>
                    </a:lnR>
                    <a:lnT>
                      <a:noFill/>
                    </a:lnT>
                    <a:lnB>
                      <a:noFill/>
                    </a:lnB>
                  </a:tcPr>
                </a:tc>
                <a:tc>
                  <a:txBody>
                    <a:bodyPr/>
                    <a:lstStyle/>
                    <a:p>
                      <a:pPr algn="l"/>
                      <a:r>
                        <a:rPr lang="en-US" sz="1000">
                          <a:effectLst/>
                          <a:latin typeface="Arial" panose="020B0604020202020204" pitchFamily="34" charset="0"/>
                        </a:rPr>
                        <a:t>Log-logistic </a:t>
                      </a:r>
                    </a:p>
                  </a:txBody>
                  <a:tcPr>
                    <a:lnL>
                      <a:noFill/>
                    </a:lnL>
                    <a:lnR>
                      <a:noFill/>
                    </a:lnR>
                    <a:lnT>
                      <a:noFill/>
                    </a:lnT>
                    <a:lnB>
                      <a:noFill/>
                    </a:lnB>
                  </a:tcPr>
                </a:tc>
                <a:extLst>
                  <a:ext uri="{0D108BD9-81ED-4DB2-BD59-A6C34878D82A}">
                    <a16:rowId xmlns:a16="http://schemas.microsoft.com/office/drawing/2014/main" val="3718764202"/>
                  </a:ext>
                </a:extLst>
              </a:tr>
              <a:tr h="246888">
                <a:tc>
                  <a:txBody>
                    <a:bodyPr/>
                    <a:lstStyle/>
                    <a:p>
                      <a:pPr algn="l"/>
                      <a:r>
                        <a:rPr lang="en-US" sz="1000" dirty="0">
                          <a:effectLst/>
                          <a:latin typeface="Arial" panose="020B0604020202020204" pitchFamily="34" charset="0"/>
                        </a:rPr>
                        <a:t>"</a:t>
                      </a:r>
                      <a:r>
                        <a:rPr lang="en-US" sz="1000" dirty="0" err="1">
                          <a:effectLst/>
                          <a:latin typeface="Arial" panose="020B0604020202020204" pitchFamily="34" charset="0"/>
                        </a:rPr>
                        <a:t>lnorm</a:t>
                      </a:r>
                      <a:r>
                        <a:rPr lang="en-US" sz="1000" dirty="0">
                          <a:effectLst/>
                          <a:latin typeface="Arial" panose="020B0604020202020204" pitchFamily="34" charset="0"/>
                        </a:rPr>
                        <a:t>"</a:t>
                      </a:r>
                    </a:p>
                  </a:txBody>
                  <a:tcPr marR="114300">
                    <a:lnL>
                      <a:noFill/>
                    </a:lnL>
                    <a:lnR>
                      <a:noFill/>
                    </a:lnR>
                    <a:lnT>
                      <a:noFill/>
                    </a:lnT>
                    <a:lnB>
                      <a:noFill/>
                    </a:lnB>
                  </a:tcPr>
                </a:tc>
                <a:tc>
                  <a:txBody>
                    <a:bodyPr/>
                    <a:lstStyle/>
                    <a:p>
                      <a:pPr algn="l"/>
                      <a:r>
                        <a:rPr lang="en-US" sz="1000">
                          <a:effectLst/>
                          <a:latin typeface="Arial" panose="020B0604020202020204" pitchFamily="34" charset="0"/>
                        </a:rPr>
                        <a:t>Log-normal </a:t>
                      </a:r>
                    </a:p>
                  </a:txBody>
                  <a:tcPr>
                    <a:lnL>
                      <a:noFill/>
                    </a:lnL>
                    <a:lnR>
                      <a:noFill/>
                    </a:lnR>
                    <a:lnT>
                      <a:noFill/>
                    </a:lnT>
                    <a:lnB>
                      <a:noFill/>
                    </a:lnB>
                  </a:tcPr>
                </a:tc>
                <a:extLst>
                  <a:ext uri="{0D108BD9-81ED-4DB2-BD59-A6C34878D82A}">
                    <a16:rowId xmlns:a16="http://schemas.microsoft.com/office/drawing/2014/main" val="2149412787"/>
                  </a:ext>
                </a:extLst>
              </a:tr>
              <a:tr h="246888">
                <a:tc>
                  <a:txBody>
                    <a:bodyPr/>
                    <a:lstStyle/>
                    <a:p>
                      <a:pPr algn="l"/>
                      <a:r>
                        <a:rPr lang="en-US" sz="1000">
                          <a:effectLst/>
                          <a:latin typeface="Arial" panose="020B0604020202020204" pitchFamily="34" charset="0"/>
                        </a:rPr>
                        <a:t>"gompertz"</a:t>
                      </a:r>
                    </a:p>
                  </a:txBody>
                  <a:tcPr marR="114300">
                    <a:lnL>
                      <a:noFill/>
                    </a:lnL>
                    <a:lnR>
                      <a:noFill/>
                    </a:lnR>
                    <a:lnT>
                      <a:noFill/>
                    </a:lnT>
                    <a:lnB>
                      <a:noFill/>
                    </a:lnB>
                  </a:tcPr>
                </a:tc>
                <a:tc>
                  <a:txBody>
                    <a:bodyPr/>
                    <a:lstStyle/>
                    <a:p>
                      <a:pPr algn="l"/>
                      <a:r>
                        <a:rPr lang="en-US" sz="1000" dirty="0">
                          <a:effectLst/>
                          <a:latin typeface="Arial" panose="020B0604020202020204" pitchFamily="34" charset="0"/>
                        </a:rPr>
                        <a:t>Gompertz </a:t>
                      </a:r>
                    </a:p>
                  </a:txBody>
                  <a:tcPr>
                    <a:lnL>
                      <a:noFill/>
                    </a:lnL>
                    <a:lnR>
                      <a:noFill/>
                    </a:lnR>
                    <a:lnT>
                      <a:noFill/>
                    </a:lnT>
                    <a:lnB>
                      <a:noFill/>
                    </a:lnB>
                  </a:tcPr>
                </a:tc>
                <a:extLst>
                  <a:ext uri="{0D108BD9-81ED-4DB2-BD59-A6C34878D82A}">
                    <a16:rowId xmlns:a16="http://schemas.microsoft.com/office/drawing/2014/main" val="4110536070"/>
                  </a:ext>
                </a:extLst>
              </a:tr>
            </a:tbl>
          </a:graphicData>
        </a:graphic>
      </p:graphicFrame>
    </p:spTree>
    <p:extLst>
      <p:ext uri="{BB962C8B-B14F-4D97-AF65-F5344CB8AC3E}">
        <p14:creationId xmlns:p14="http://schemas.microsoft.com/office/powerpoint/2010/main" val="783997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5</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60</a:t>
            </a:fld>
            <a:endParaRPr lang="en-US"/>
          </a:p>
        </p:txBody>
      </p:sp>
    </p:spTree>
    <p:extLst>
      <p:ext uri="{BB962C8B-B14F-4D97-AF65-F5344CB8AC3E}">
        <p14:creationId xmlns:p14="http://schemas.microsoft.com/office/powerpoint/2010/main" val="909047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Time-varying state-transition models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61</a:t>
            </a:fld>
            <a:endParaRPr lang="en-US"/>
          </a:p>
        </p:txBody>
      </p:sp>
      <p:pic>
        <p:nvPicPr>
          <p:cNvPr id="8" name="Picture 7">
            <a:extLst>
              <a:ext uri="{FF2B5EF4-FFF2-40B4-BE49-F238E27FC236}">
                <a16:creationId xmlns:a16="http://schemas.microsoft.com/office/drawing/2014/main" id="{6AB92BD5-AE16-1347-B541-61F9357A9B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9429" y="727890"/>
            <a:ext cx="5289580" cy="4415610"/>
          </a:xfrm>
          <a:prstGeom prst="rect">
            <a:avLst/>
          </a:prstGeom>
        </p:spPr>
      </p:pic>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https://hesim-dev.github.io/ispor-short-course/articles/individual-paient-simulation.html</a:t>
            </a:r>
            <a:endParaRPr lang="en-US" sz="2000" dirty="0">
              <a:solidFill>
                <a:srgbClr val="C30D3E"/>
              </a:solidFill>
            </a:endParaRPr>
          </a:p>
        </p:txBody>
      </p:sp>
    </p:spTree>
    <p:extLst>
      <p:ext uri="{BB962C8B-B14F-4D97-AF65-F5344CB8AC3E}">
        <p14:creationId xmlns:p14="http://schemas.microsoft.com/office/powerpoint/2010/main" val="2681438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C30D3E"/>
                </a:solidFill>
                <a:latin typeface="+mj-lt"/>
                <a:ea typeface="+mn-ea"/>
                <a:cs typeface="+mn-cs"/>
              </a:rPr>
              <a:t>Demonstration: Time-varying state-transition models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a:t>
            </a:r>
          </a:p>
          <a:p>
            <a:r>
              <a:rPr lang="en-US" i="1" dirty="0"/>
              <a:t>…</a:t>
            </a:r>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62</a:t>
            </a:fld>
            <a:endParaRPr lang="en-US"/>
          </a:p>
        </p:txBody>
      </p:sp>
    </p:spTree>
    <p:extLst>
      <p:ext uri="{BB962C8B-B14F-4D97-AF65-F5344CB8AC3E}">
        <p14:creationId xmlns:p14="http://schemas.microsoft.com/office/powerpoint/2010/main" val="3348257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3733999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5A987-9B35-9841-9D01-AD07688D31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5683" y="784688"/>
            <a:ext cx="5222435" cy="435881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Decision analysis</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707886"/>
          </a:xfrm>
          <a:prstGeom prst="rect">
            <a:avLst/>
          </a:prstGeom>
          <a:solidFill>
            <a:schemeClr val="bg1"/>
          </a:solidFill>
        </p:spPr>
        <p:txBody>
          <a:bodyPr wrap="square">
            <a:spAutoFit/>
          </a:bodyPr>
          <a:lstStyle/>
          <a:p>
            <a:r>
              <a:rPr lang="en-US" sz="2000" dirty="0">
                <a:solidFill>
                  <a:srgbClr val="C30D3E"/>
                </a:solidFill>
                <a:hlinkClick r:id="rId3">
                  <a:extLst>
                    <a:ext uri="{A12FA001-AC4F-418D-AE19-62706E023703}">
                      <ahyp:hlinkClr xmlns:ahyp="http://schemas.microsoft.com/office/drawing/2018/hyperlinkcolor" val="tx"/>
                    </a:ext>
                  </a:extLst>
                </a:hlinkClick>
              </a:rPr>
              <a:t>https://hesim-dev.github.io/ispor-short-course/articles/decision-analysis.html</a:t>
            </a:r>
            <a:endParaRPr lang="en-US" sz="2000" dirty="0">
              <a:solidFill>
                <a:srgbClr val="C30D3E"/>
              </a:solidFill>
            </a:endParaRPr>
          </a:p>
        </p:txBody>
      </p:sp>
    </p:spTree>
    <p:extLst>
      <p:ext uri="{BB962C8B-B14F-4D97-AF65-F5344CB8AC3E}">
        <p14:creationId xmlns:p14="http://schemas.microsoft.com/office/powerpoint/2010/main" val="2770723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Decision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R-script “individual-patient-simulation-decision-analysis” </a:t>
            </a:r>
          </a:p>
          <a:p>
            <a:pPr lvl="1"/>
            <a:r>
              <a:rPr lang="en-US" i="1" dirty="0"/>
              <a:t>Explain “Decision analysis” code</a:t>
            </a:r>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2115741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279902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a:t>
            </a:fld>
            <a:endParaRPr lang="en-US"/>
          </a:p>
        </p:txBody>
      </p:sp>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00898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252964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9612</TotalTime>
  <Words>5174</Words>
  <Application>Microsoft Macintosh PowerPoint</Application>
  <PresentationFormat>On-screen Show (16:9)</PresentationFormat>
  <Paragraphs>1083</Paragraphs>
  <Slides>73</Slides>
  <Notes>12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Cambria Math</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Health states describing course of disease over time</vt:lpstr>
      <vt:lpstr>Markov model</vt:lpstr>
      <vt:lpstr>Semi-Markov model</vt:lpstr>
      <vt:lpstr>Partitioned survival model</vt:lpstr>
      <vt:lpstr>PowerPoint Presentation</vt:lpstr>
      <vt:lpstr>Model</vt:lpstr>
      <vt:lpstr>Model</vt:lpstr>
      <vt:lpstr>Model output with Excel</vt:lpstr>
      <vt:lpstr>Model calculations with Excel</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vt:lpstr>
      <vt:lpstr>QALYs after 1st cycle</vt:lpstr>
      <vt:lpstr>Discounted QALYs for each cycle</vt:lpstr>
      <vt:lpstr>Costs</vt:lpstr>
      <vt:lpstr>Cost-effectiveness</vt:lpstr>
      <vt:lpstr>Cost-effectiveness</vt:lpstr>
      <vt:lpstr>Online documentation</vt:lpstr>
      <vt:lpstr>Exercise 1: Simple Markov Cohort model</vt:lpstr>
      <vt:lpstr>PowerPoint Presentation</vt:lpstr>
      <vt:lpstr>Probabilistic sensitivity analysis</vt:lpstr>
      <vt:lpstr>Probabilistic sensitivity analysis</vt:lpstr>
      <vt:lpstr>Exercise 2: Incorporating probabilistic sensitivity analysis</vt:lpstr>
      <vt:lpstr>PowerPoint Presentation</vt:lpstr>
      <vt:lpstr>What is hesim</vt:lpstr>
      <vt:lpstr>hesim</vt:lpstr>
      <vt:lpstr>PowerPoint Presentation</vt:lpstr>
      <vt:lpstr>Simple Markov cohort models with hesim</vt:lpstr>
      <vt:lpstr>Exercise 3: Simple Markov cohort model with hesim</vt:lpstr>
      <vt:lpstr>PowerPoint Presentation</vt:lpstr>
      <vt:lpstr>Partitioned survival models</vt:lpstr>
      <vt:lpstr>Partitioned survival models</vt:lpstr>
      <vt:lpstr>Partitioned survival models</vt:lpstr>
      <vt:lpstr>Exercise 4: Partitioned survival model</vt:lpstr>
      <vt:lpstr>PowerPoint Presentation</vt:lpstr>
      <vt:lpstr>Time-varying state-transition models</vt:lpstr>
      <vt:lpstr>Time-varying state-transition models</vt:lpstr>
      <vt:lpstr>Demonstration: Time-varying state-transition models</vt:lpstr>
      <vt:lpstr>PowerPoint Presentation</vt:lpstr>
      <vt:lpstr>Decision analysis</vt:lpstr>
      <vt:lpstr>Decision analysis</vt:lpstr>
      <vt:lpstr>Exercise 5: Decision analysis</vt:lpstr>
      <vt:lpstr>PowerPoint Presentation</vt:lpstr>
      <vt:lpstr>So why R for CE modeling?</vt:lpstr>
      <vt:lpstr>PowerPoint Presentation</vt:lpstr>
      <vt:lpstr>SLIDES THAT MAY BE USEFUL</vt:lpstr>
      <vt:lpstr>Time scales for multi-state models</vt:lpstr>
      <vt:lpstr>Two methods for simulating multi-state models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580</cp:revision>
  <cp:lastPrinted>2019-06-07T19:51:54Z</cp:lastPrinted>
  <dcterms:created xsi:type="dcterms:W3CDTF">2014-12-05T18:34:48Z</dcterms:created>
  <dcterms:modified xsi:type="dcterms:W3CDTF">2020-09-12T20:03:14Z</dcterms:modified>
  <cp:category/>
</cp:coreProperties>
</file>